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1315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737660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-5997215" y="-363820"/>
            <a:ext cx="14024265" cy="9496952"/>
          </a:xfrm>
          <a:prstGeom prst="rect">
            <a:avLst/>
          </a:prstGeom>
          <a:solidFill>
            <a:srgbClr val="FBFAFF"/>
          </a:solidFill>
          <a:ln/>
        </p:spPr>
      </p:sp>
      <p:sp>
        <p:nvSpPr>
          <p:cNvPr id="5" name="Text 2"/>
          <p:cNvSpPr/>
          <p:nvPr/>
        </p:nvSpPr>
        <p:spPr>
          <a:xfrm>
            <a:off x="6319599" y="2634496"/>
            <a:ext cx="7477601" cy="191643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7545"/>
              </a:lnSpc>
              <a:buNone/>
            </a:pPr>
            <a:r>
              <a:rPr lang="en-US" sz="6036" dirty="0">
                <a:solidFill>
                  <a:srgbClr val="5955EB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Credit Card Fraud Detection</a:t>
            </a:r>
            <a:endParaRPr lang="en-US" sz="6036" dirty="0"/>
          </a:p>
        </p:txBody>
      </p:sp>
      <p:sp>
        <p:nvSpPr>
          <p:cNvPr id="6" name="Text 3"/>
          <p:cNvSpPr/>
          <p:nvPr/>
        </p:nvSpPr>
        <p:spPr>
          <a:xfrm>
            <a:off x="6319599" y="4884182"/>
            <a:ext cx="747760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Protecting financial transactions from fraudulent activities using machine learning models.</a:t>
            </a:r>
            <a:endParaRPr lang="en-US" sz="1750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CB491C8A-4F92-21AC-A417-44C1E01154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289" y="1412117"/>
            <a:ext cx="4308740" cy="6061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77749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4537710" y="4005263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5468"/>
              </a:lnSpc>
              <a:buNone/>
            </a:pPr>
            <a:r>
              <a:rPr lang="en-US" sz="4374" dirty="0">
                <a:solidFill>
                  <a:srgbClr val="5955EB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Real-world Impact</a:t>
            </a:r>
            <a:endParaRPr lang="en-US" sz="4374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7993" y="5032891"/>
            <a:ext cx="555427" cy="555427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2037993" y="5810488"/>
            <a:ext cx="284047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5955EB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Secure Transactions</a:t>
            </a:r>
            <a:endParaRPr lang="en-US" sz="2187" dirty="0"/>
          </a:p>
        </p:txBody>
      </p:sp>
      <p:sp>
        <p:nvSpPr>
          <p:cNvPr id="8" name="Text 4"/>
          <p:cNvSpPr/>
          <p:nvPr/>
        </p:nvSpPr>
        <p:spPr>
          <a:xfrm>
            <a:off x="2037993" y="6290905"/>
            <a:ext cx="329588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Protects customers and businesses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7137" y="5032891"/>
            <a:ext cx="555427" cy="555427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5667137" y="5810488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5955EB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Financial Savings</a:t>
            </a:r>
            <a:endParaRPr lang="en-US" sz="2187" dirty="0"/>
          </a:p>
        </p:txBody>
      </p:sp>
      <p:sp>
        <p:nvSpPr>
          <p:cNvPr id="11" name="Text 6"/>
          <p:cNvSpPr/>
          <p:nvPr/>
        </p:nvSpPr>
        <p:spPr>
          <a:xfrm>
            <a:off x="5667137" y="6290905"/>
            <a:ext cx="3296007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Reduces losses from fraudulent activities</a:t>
            </a:r>
            <a:endParaRPr lang="en-US" sz="17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96400" y="5032891"/>
            <a:ext cx="555427" cy="555427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9296400" y="5810488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5955EB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Increased Trust</a:t>
            </a:r>
            <a:endParaRPr lang="en-US" sz="2187" dirty="0"/>
          </a:p>
        </p:txBody>
      </p:sp>
      <p:sp>
        <p:nvSpPr>
          <p:cNvPr id="14" name="Text 8"/>
          <p:cNvSpPr/>
          <p:nvPr/>
        </p:nvSpPr>
        <p:spPr>
          <a:xfrm>
            <a:off x="9296400" y="6290905"/>
            <a:ext cx="3296007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Builds confidence in digital payments</a:t>
            </a:r>
            <a:endParaRPr lang="en-US" sz="17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2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319599" y="2112169"/>
            <a:ext cx="6189702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5955EB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Future Developments</a:t>
            </a:r>
            <a:endParaRPr lang="en-US" sz="4374" dirty="0"/>
          </a:p>
        </p:txBody>
      </p:sp>
      <p:sp>
        <p:nvSpPr>
          <p:cNvPr id="6" name="Shape 3"/>
          <p:cNvSpPr/>
          <p:nvPr/>
        </p:nvSpPr>
        <p:spPr>
          <a:xfrm>
            <a:off x="6319599" y="3139797"/>
            <a:ext cx="7477601" cy="992505"/>
          </a:xfrm>
          <a:prstGeom prst="rect">
            <a:avLst/>
          </a:prstGeom>
          <a:solidFill>
            <a:srgbClr val="DED6FF"/>
          </a:solidFill>
          <a:ln/>
        </p:spPr>
      </p:sp>
      <p:sp>
        <p:nvSpPr>
          <p:cNvPr id="7" name="Text 4"/>
          <p:cNvSpPr/>
          <p:nvPr/>
        </p:nvSpPr>
        <p:spPr>
          <a:xfrm>
            <a:off x="6541770" y="3280648"/>
            <a:ext cx="3290649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Blockchain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10284381" y="3280648"/>
            <a:ext cx="3290649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Enhance security and transparency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6541770" y="4273153"/>
            <a:ext cx="3290649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Deep Learning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10284381" y="4273153"/>
            <a:ext cx="3290649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Improve pattern recognition capabilities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6319599" y="5124807"/>
            <a:ext cx="7477601" cy="992505"/>
          </a:xfrm>
          <a:prstGeom prst="rect">
            <a:avLst/>
          </a:prstGeom>
          <a:solidFill>
            <a:srgbClr val="DED6FF"/>
          </a:solidFill>
          <a:ln/>
        </p:spPr>
      </p:sp>
      <p:sp>
        <p:nvSpPr>
          <p:cNvPr id="12" name="Text 9"/>
          <p:cNvSpPr/>
          <p:nvPr/>
        </p:nvSpPr>
        <p:spPr>
          <a:xfrm>
            <a:off x="6541770" y="5265658"/>
            <a:ext cx="3290649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Behavioral Analytics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10284381" y="5265658"/>
            <a:ext cx="3290649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Detect anomalies in user behavior</a:t>
            </a:r>
            <a:endParaRPr lang="en-US" sz="17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sp>
        <p:nvSpPr>
          <p:cNvPr id="4" name="Text 2"/>
          <p:cNvSpPr/>
          <p:nvPr/>
        </p:nvSpPr>
        <p:spPr>
          <a:xfrm>
            <a:off x="2037993" y="1968222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2037993" y="2573536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4537710" y="3262193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5468"/>
              </a:lnSpc>
              <a:buNone/>
            </a:pPr>
            <a:r>
              <a:rPr lang="en-US" sz="4374" dirty="0">
                <a:solidFill>
                  <a:srgbClr val="5955EB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Thank You</a:t>
            </a:r>
            <a:endParaRPr lang="en-US" sz="4374" dirty="0"/>
          </a:p>
        </p:txBody>
      </p:sp>
      <p:sp>
        <p:nvSpPr>
          <p:cNvPr id="7" name="Text 5"/>
          <p:cNvSpPr/>
          <p:nvPr/>
        </p:nvSpPr>
        <p:spPr>
          <a:xfrm>
            <a:off x="2037993" y="4289822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2037993" y="4895136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2037993" y="5500449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2037993" y="6105763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321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220278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5094803" y="2708672"/>
            <a:ext cx="4440674" cy="55506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4371"/>
              </a:lnSpc>
              <a:buNone/>
            </a:pPr>
            <a:r>
              <a:rPr lang="en-US" sz="3497" dirty="0">
                <a:solidFill>
                  <a:srgbClr val="5955EB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Fraud Definition</a:t>
            </a:r>
            <a:endParaRPr lang="en-US" sz="3497" dirty="0"/>
          </a:p>
        </p:txBody>
      </p:sp>
      <p:sp>
        <p:nvSpPr>
          <p:cNvPr id="6" name="Shape 3"/>
          <p:cNvSpPr/>
          <p:nvPr/>
        </p:nvSpPr>
        <p:spPr>
          <a:xfrm>
            <a:off x="3096578" y="3530084"/>
            <a:ext cx="2694027" cy="1591747"/>
          </a:xfrm>
          <a:prstGeom prst="roundRect">
            <a:avLst>
              <a:gd name="adj" fmla="val 6696"/>
            </a:avLst>
          </a:prstGeom>
          <a:solidFill>
            <a:srgbClr val="DED6FF"/>
          </a:solidFill>
          <a:ln/>
        </p:spPr>
      </p:sp>
      <p:sp>
        <p:nvSpPr>
          <p:cNvPr id="7" name="Text 4"/>
          <p:cNvSpPr/>
          <p:nvPr/>
        </p:nvSpPr>
        <p:spPr>
          <a:xfrm>
            <a:off x="3274100" y="3707606"/>
            <a:ext cx="2220278" cy="27753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85"/>
              </a:lnSpc>
              <a:buNone/>
            </a:pPr>
            <a:r>
              <a:rPr lang="en-US" sz="1748" dirty="0">
                <a:solidFill>
                  <a:srgbClr val="5955EB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Unauthorized Use</a:t>
            </a:r>
            <a:endParaRPr lang="en-US" sz="1748" dirty="0"/>
          </a:p>
        </p:txBody>
      </p:sp>
      <p:sp>
        <p:nvSpPr>
          <p:cNvPr id="8" name="Text 5"/>
          <p:cNvSpPr/>
          <p:nvPr/>
        </p:nvSpPr>
        <p:spPr>
          <a:xfrm>
            <a:off x="3274100" y="4091702"/>
            <a:ext cx="2338983" cy="56840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238"/>
              </a:lnSpc>
              <a:buNone/>
            </a:pPr>
            <a:r>
              <a:rPr lang="en-US" sz="1399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Using credit card details without permission</a:t>
            </a:r>
            <a:endParaRPr lang="en-US" sz="1399" dirty="0"/>
          </a:p>
        </p:txBody>
      </p:sp>
      <p:sp>
        <p:nvSpPr>
          <p:cNvPr id="9" name="Shape 6"/>
          <p:cNvSpPr/>
          <p:nvPr/>
        </p:nvSpPr>
        <p:spPr>
          <a:xfrm>
            <a:off x="5968127" y="3530084"/>
            <a:ext cx="2694027" cy="1591747"/>
          </a:xfrm>
          <a:prstGeom prst="roundRect">
            <a:avLst>
              <a:gd name="adj" fmla="val 6696"/>
            </a:avLst>
          </a:prstGeom>
          <a:solidFill>
            <a:srgbClr val="DED6FF"/>
          </a:solidFill>
          <a:ln/>
        </p:spPr>
      </p:sp>
      <p:sp>
        <p:nvSpPr>
          <p:cNvPr id="10" name="Text 7"/>
          <p:cNvSpPr/>
          <p:nvPr/>
        </p:nvSpPr>
        <p:spPr>
          <a:xfrm>
            <a:off x="6145649" y="3707606"/>
            <a:ext cx="2220278" cy="27753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85"/>
              </a:lnSpc>
              <a:buNone/>
            </a:pPr>
            <a:r>
              <a:rPr lang="en-US" sz="1748" dirty="0">
                <a:solidFill>
                  <a:srgbClr val="5955EB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Financial Loss</a:t>
            </a:r>
            <a:endParaRPr lang="en-US" sz="1748" dirty="0"/>
          </a:p>
        </p:txBody>
      </p:sp>
      <p:sp>
        <p:nvSpPr>
          <p:cNvPr id="11" name="Text 8"/>
          <p:cNvSpPr/>
          <p:nvPr/>
        </p:nvSpPr>
        <p:spPr>
          <a:xfrm>
            <a:off x="6145649" y="4091702"/>
            <a:ext cx="2338983" cy="85260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238"/>
              </a:lnSpc>
              <a:buNone/>
            </a:pPr>
            <a:r>
              <a:rPr lang="en-US" sz="1399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Leads to significant losses for cardholders and institutions</a:t>
            </a:r>
            <a:endParaRPr lang="en-US" sz="1399" dirty="0"/>
          </a:p>
        </p:txBody>
      </p:sp>
      <p:sp>
        <p:nvSpPr>
          <p:cNvPr id="12" name="Shape 9"/>
          <p:cNvSpPr/>
          <p:nvPr/>
        </p:nvSpPr>
        <p:spPr>
          <a:xfrm>
            <a:off x="8839676" y="3530084"/>
            <a:ext cx="2694027" cy="1591747"/>
          </a:xfrm>
          <a:prstGeom prst="roundRect">
            <a:avLst>
              <a:gd name="adj" fmla="val 6696"/>
            </a:avLst>
          </a:prstGeom>
          <a:solidFill>
            <a:srgbClr val="DED6FF"/>
          </a:solidFill>
          <a:ln/>
        </p:spPr>
      </p:sp>
      <p:sp>
        <p:nvSpPr>
          <p:cNvPr id="13" name="Text 10"/>
          <p:cNvSpPr/>
          <p:nvPr/>
        </p:nvSpPr>
        <p:spPr>
          <a:xfrm>
            <a:off x="9017198" y="3707606"/>
            <a:ext cx="2220278" cy="27753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85"/>
              </a:lnSpc>
              <a:buNone/>
            </a:pPr>
            <a:r>
              <a:rPr lang="en-US" sz="1748" dirty="0">
                <a:solidFill>
                  <a:srgbClr val="5955EB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Illegal Activity</a:t>
            </a:r>
            <a:endParaRPr lang="en-US" sz="1748" dirty="0"/>
          </a:p>
        </p:txBody>
      </p:sp>
      <p:sp>
        <p:nvSpPr>
          <p:cNvPr id="14" name="Text 11"/>
          <p:cNvSpPr/>
          <p:nvPr/>
        </p:nvSpPr>
        <p:spPr>
          <a:xfrm>
            <a:off x="9017198" y="4091702"/>
            <a:ext cx="2338983" cy="85260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238"/>
              </a:lnSpc>
              <a:buNone/>
            </a:pPr>
            <a:r>
              <a:rPr lang="en-US" sz="1399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Fraudulent transactions are considered a criminal offense</a:t>
            </a:r>
            <a:endParaRPr lang="en-US" sz="1399" dirty="0"/>
          </a:p>
        </p:txBody>
      </p:sp>
      <p:sp>
        <p:nvSpPr>
          <p:cNvPr id="15" name="Shape 12"/>
          <p:cNvSpPr/>
          <p:nvPr/>
        </p:nvSpPr>
        <p:spPr>
          <a:xfrm>
            <a:off x="3096578" y="5299353"/>
            <a:ext cx="8437245" cy="2444353"/>
          </a:xfrm>
          <a:prstGeom prst="roundRect">
            <a:avLst>
              <a:gd name="adj" fmla="val 4360"/>
            </a:avLst>
          </a:prstGeom>
          <a:solidFill>
            <a:srgbClr val="DED6FF"/>
          </a:solidFill>
          <a:ln/>
        </p:spPr>
      </p:sp>
      <p:sp>
        <p:nvSpPr>
          <p:cNvPr id="16" name="Text 13"/>
          <p:cNvSpPr/>
          <p:nvPr/>
        </p:nvSpPr>
        <p:spPr>
          <a:xfrm>
            <a:off x="3274100" y="5476875"/>
            <a:ext cx="2220278" cy="27753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85"/>
              </a:lnSpc>
              <a:buNone/>
            </a:pPr>
            <a:r>
              <a:rPr lang="en-US" sz="1748" dirty="0">
                <a:solidFill>
                  <a:srgbClr val="5955EB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Solution Approach </a:t>
            </a:r>
            <a:endParaRPr lang="en-US" sz="1748" dirty="0"/>
          </a:p>
        </p:txBody>
      </p:sp>
      <p:sp>
        <p:nvSpPr>
          <p:cNvPr id="17" name="Text 14"/>
          <p:cNvSpPr/>
          <p:nvPr/>
        </p:nvSpPr>
        <p:spPr>
          <a:xfrm>
            <a:off x="3274100" y="5860971"/>
            <a:ext cx="8082201" cy="17052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238"/>
              </a:lnSpc>
              <a:buNone/>
            </a:pPr>
            <a:r>
              <a:rPr lang="en-US" sz="1399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 hybrid strategy is chosen among the models examined, which include </a:t>
            </a:r>
            <a:r>
              <a:rPr lang="en-US" sz="1399" b="1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Regression-based classifiers</a:t>
            </a:r>
            <a:r>
              <a:rPr lang="en-US" sz="1399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, </a:t>
            </a:r>
            <a:r>
              <a:rPr lang="en-US" sz="1399" b="1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Decision Tree classifiers</a:t>
            </a:r>
            <a:r>
              <a:rPr lang="en-US" sz="1399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, and Boosting based models. This hybrid method optimizes using a grid-based searching algorithm and combines a tree-based model with a linear-based model. The models are optimized to maximize performance on the given dataset. The training of the trees by </a:t>
            </a:r>
            <a:r>
              <a:rPr lang="en-US" sz="1399" b="1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gradient boost technique</a:t>
            </a:r>
            <a:r>
              <a:rPr lang="en-US" sz="1399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is optimised by the use of </a:t>
            </a:r>
            <a:r>
              <a:rPr lang="en-US" sz="1399" b="1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XG Boost</a:t>
            </a:r>
            <a:r>
              <a:rPr lang="en-US" sz="1399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which is an Extreme Gradient Boosting algorithm</a:t>
            </a:r>
            <a:endParaRPr lang="en-US" sz="1399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20" y="0"/>
            <a:ext cx="5486400" cy="8229600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959" y="1006673"/>
            <a:ext cx="4983123" cy="6216253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419850" y="866894"/>
            <a:ext cx="7276981" cy="6290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4954"/>
              </a:lnSpc>
              <a:buNone/>
            </a:pPr>
            <a:r>
              <a:rPr lang="en-US" sz="3963" dirty="0">
                <a:solidFill>
                  <a:srgbClr val="5955EB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Fraud Detection Techniques</a:t>
            </a:r>
            <a:endParaRPr lang="en-US" sz="3963" dirty="0"/>
          </a:p>
        </p:txBody>
      </p:sp>
      <p:sp>
        <p:nvSpPr>
          <p:cNvPr id="7" name="Shape 3"/>
          <p:cNvSpPr/>
          <p:nvPr/>
        </p:nvSpPr>
        <p:spPr>
          <a:xfrm>
            <a:off x="6523077" y="1797844"/>
            <a:ext cx="40243" cy="5564862"/>
          </a:xfrm>
          <a:prstGeom prst="rect">
            <a:avLst/>
          </a:prstGeom>
          <a:solidFill>
            <a:srgbClr val="B8B7E0"/>
          </a:solidFill>
          <a:ln/>
        </p:spPr>
      </p:sp>
      <p:sp>
        <p:nvSpPr>
          <p:cNvPr id="8" name="Shape 4"/>
          <p:cNvSpPr/>
          <p:nvPr/>
        </p:nvSpPr>
        <p:spPr>
          <a:xfrm>
            <a:off x="6769656" y="2161461"/>
            <a:ext cx="704612" cy="40243"/>
          </a:xfrm>
          <a:prstGeom prst="rect">
            <a:avLst/>
          </a:prstGeom>
          <a:solidFill>
            <a:srgbClr val="B8B7E0"/>
          </a:solidFill>
          <a:ln/>
        </p:spPr>
      </p:sp>
      <p:sp>
        <p:nvSpPr>
          <p:cNvPr id="9" name="Shape 5"/>
          <p:cNvSpPr/>
          <p:nvPr/>
        </p:nvSpPr>
        <p:spPr>
          <a:xfrm>
            <a:off x="6316742" y="1955125"/>
            <a:ext cx="452914" cy="452914"/>
          </a:xfrm>
          <a:prstGeom prst="roundRect">
            <a:avLst>
              <a:gd name="adj" fmla="val 26670"/>
            </a:avLst>
          </a:prstGeom>
          <a:solidFill>
            <a:srgbClr val="DED6FF"/>
          </a:solidFill>
          <a:ln/>
        </p:spPr>
      </p:sp>
      <p:sp>
        <p:nvSpPr>
          <p:cNvPr id="10" name="Text 6"/>
          <p:cNvSpPr/>
          <p:nvPr/>
        </p:nvSpPr>
        <p:spPr>
          <a:xfrm>
            <a:off x="6475809" y="1992868"/>
            <a:ext cx="134779" cy="37742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72"/>
              </a:lnSpc>
              <a:buNone/>
            </a:pPr>
            <a:r>
              <a:rPr lang="en-US" sz="2378" dirty="0">
                <a:solidFill>
                  <a:srgbClr val="5955EB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</a:t>
            </a:r>
            <a:endParaRPr lang="en-US" sz="2378" dirty="0"/>
          </a:p>
        </p:txBody>
      </p:sp>
      <p:sp>
        <p:nvSpPr>
          <p:cNvPr id="11" name="Text 7"/>
          <p:cNvSpPr/>
          <p:nvPr/>
        </p:nvSpPr>
        <p:spPr>
          <a:xfrm>
            <a:off x="7650361" y="1999059"/>
            <a:ext cx="2516505" cy="3145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77"/>
              </a:lnSpc>
              <a:buNone/>
            </a:pPr>
            <a:r>
              <a:rPr lang="en-US" sz="1982" dirty="0">
                <a:solidFill>
                  <a:srgbClr val="5955EB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 Analysis</a:t>
            </a:r>
            <a:endParaRPr lang="en-US" sz="1982" dirty="0"/>
          </a:p>
        </p:txBody>
      </p:sp>
      <p:sp>
        <p:nvSpPr>
          <p:cNvPr id="12" name="Text 8"/>
          <p:cNvSpPr/>
          <p:nvPr/>
        </p:nvSpPr>
        <p:spPr>
          <a:xfrm>
            <a:off x="7650361" y="2434352"/>
            <a:ext cx="6225183" cy="32206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536"/>
              </a:lnSpc>
              <a:buNone/>
            </a:pPr>
            <a:r>
              <a:rPr lang="en-US" sz="1585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Examine transaction patterns and customer behavior</a:t>
            </a:r>
            <a:endParaRPr lang="en-US" sz="1585" dirty="0"/>
          </a:p>
        </p:txBody>
      </p:sp>
      <p:sp>
        <p:nvSpPr>
          <p:cNvPr id="13" name="Shape 9"/>
          <p:cNvSpPr/>
          <p:nvPr/>
        </p:nvSpPr>
        <p:spPr>
          <a:xfrm>
            <a:off x="6769656" y="3522464"/>
            <a:ext cx="704612" cy="40243"/>
          </a:xfrm>
          <a:prstGeom prst="rect">
            <a:avLst/>
          </a:prstGeom>
          <a:solidFill>
            <a:srgbClr val="B8B7E0"/>
          </a:solidFill>
          <a:ln/>
        </p:spPr>
      </p:sp>
      <p:sp>
        <p:nvSpPr>
          <p:cNvPr id="14" name="Shape 10"/>
          <p:cNvSpPr/>
          <p:nvPr/>
        </p:nvSpPr>
        <p:spPr>
          <a:xfrm>
            <a:off x="6316742" y="3316129"/>
            <a:ext cx="452914" cy="452914"/>
          </a:xfrm>
          <a:prstGeom prst="roundRect">
            <a:avLst>
              <a:gd name="adj" fmla="val 26670"/>
            </a:avLst>
          </a:prstGeom>
          <a:solidFill>
            <a:srgbClr val="DED6FF"/>
          </a:solidFill>
          <a:ln/>
        </p:spPr>
      </p:sp>
      <p:sp>
        <p:nvSpPr>
          <p:cNvPr id="15" name="Text 11"/>
          <p:cNvSpPr/>
          <p:nvPr/>
        </p:nvSpPr>
        <p:spPr>
          <a:xfrm>
            <a:off x="6450092" y="3353872"/>
            <a:ext cx="186095" cy="37742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72"/>
              </a:lnSpc>
              <a:buNone/>
            </a:pPr>
            <a:r>
              <a:rPr lang="en-US" sz="2378" dirty="0">
                <a:solidFill>
                  <a:srgbClr val="5955EB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2</a:t>
            </a:r>
            <a:endParaRPr lang="en-US" sz="2378" dirty="0"/>
          </a:p>
        </p:txBody>
      </p:sp>
      <p:sp>
        <p:nvSpPr>
          <p:cNvPr id="16" name="Text 12"/>
          <p:cNvSpPr/>
          <p:nvPr/>
        </p:nvSpPr>
        <p:spPr>
          <a:xfrm>
            <a:off x="7650361" y="3360063"/>
            <a:ext cx="2516505" cy="3145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77"/>
              </a:lnSpc>
              <a:buNone/>
            </a:pPr>
            <a:r>
              <a:rPr lang="en-US" sz="1982" dirty="0">
                <a:solidFill>
                  <a:srgbClr val="5955EB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 Processing</a:t>
            </a:r>
            <a:endParaRPr lang="en-US" sz="1982" dirty="0"/>
          </a:p>
        </p:txBody>
      </p:sp>
      <p:sp>
        <p:nvSpPr>
          <p:cNvPr id="17" name="Text 13"/>
          <p:cNvSpPr/>
          <p:nvPr/>
        </p:nvSpPr>
        <p:spPr>
          <a:xfrm>
            <a:off x="7650361" y="3795355"/>
            <a:ext cx="6225183" cy="64412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536"/>
              </a:lnSpc>
              <a:buNone/>
            </a:pPr>
            <a:r>
              <a:rPr lang="en-US" sz="1585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Preparing the dataset by splitting them into training and testing data</a:t>
            </a:r>
            <a:endParaRPr lang="en-US" sz="1585" dirty="0"/>
          </a:p>
        </p:txBody>
      </p:sp>
      <p:sp>
        <p:nvSpPr>
          <p:cNvPr id="18" name="Shape 14"/>
          <p:cNvSpPr/>
          <p:nvPr/>
        </p:nvSpPr>
        <p:spPr>
          <a:xfrm>
            <a:off x="6769656" y="5205532"/>
            <a:ext cx="704612" cy="40243"/>
          </a:xfrm>
          <a:prstGeom prst="rect">
            <a:avLst/>
          </a:prstGeom>
          <a:solidFill>
            <a:srgbClr val="B8B7E0"/>
          </a:solidFill>
          <a:ln/>
        </p:spPr>
      </p:sp>
      <p:sp>
        <p:nvSpPr>
          <p:cNvPr id="19" name="Shape 15"/>
          <p:cNvSpPr/>
          <p:nvPr/>
        </p:nvSpPr>
        <p:spPr>
          <a:xfrm>
            <a:off x="6316742" y="4999196"/>
            <a:ext cx="452914" cy="452914"/>
          </a:xfrm>
          <a:prstGeom prst="roundRect">
            <a:avLst>
              <a:gd name="adj" fmla="val 26670"/>
            </a:avLst>
          </a:prstGeom>
          <a:solidFill>
            <a:srgbClr val="DED6FF"/>
          </a:solidFill>
          <a:ln/>
        </p:spPr>
      </p:sp>
      <p:sp>
        <p:nvSpPr>
          <p:cNvPr id="20" name="Text 16"/>
          <p:cNvSpPr/>
          <p:nvPr/>
        </p:nvSpPr>
        <p:spPr>
          <a:xfrm>
            <a:off x="6450092" y="5036939"/>
            <a:ext cx="186095" cy="37742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72"/>
              </a:lnSpc>
              <a:buNone/>
            </a:pPr>
            <a:r>
              <a:rPr lang="en-US" sz="2378" dirty="0">
                <a:solidFill>
                  <a:srgbClr val="5955EB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</a:t>
            </a:r>
            <a:endParaRPr lang="en-US" sz="2378" dirty="0"/>
          </a:p>
        </p:txBody>
      </p:sp>
      <p:sp>
        <p:nvSpPr>
          <p:cNvPr id="21" name="Text 17"/>
          <p:cNvSpPr/>
          <p:nvPr/>
        </p:nvSpPr>
        <p:spPr>
          <a:xfrm>
            <a:off x="7650361" y="5043130"/>
            <a:ext cx="3378041" cy="3145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77"/>
              </a:lnSpc>
              <a:buNone/>
            </a:pPr>
            <a:r>
              <a:rPr lang="en-US" sz="1982" dirty="0">
                <a:solidFill>
                  <a:srgbClr val="5955EB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Machine Learning Models</a:t>
            </a:r>
            <a:endParaRPr lang="en-US" sz="1982" dirty="0"/>
          </a:p>
        </p:txBody>
      </p:sp>
      <p:sp>
        <p:nvSpPr>
          <p:cNvPr id="22" name="Text 18"/>
          <p:cNvSpPr/>
          <p:nvPr/>
        </p:nvSpPr>
        <p:spPr>
          <a:xfrm>
            <a:off x="7650361" y="5478423"/>
            <a:ext cx="6225183" cy="32206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536"/>
              </a:lnSpc>
              <a:buNone/>
            </a:pPr>
            <a:r>
              <a:rPr lang="en-US" sz="1585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Train classifier models to identify suspicious activities</a:t>
            </a:r>
            <a:endParaRPr lang="en-US" sz="1585" dirty="0"/>
          </a:p>
        </p:txBody>
      </p:sp>
      <p:sp>
        <p:nvSpPr>
          <p:cNvPr id="23" name="Shape 19"/>
          <p:cNvSpPr/>
          <p:nvPr/>
        </p:nvSpPr>
        <p:spPr>
          <a:xfrm>
            <a:off x="6769656" y="6566535"/>
            <a:ext cx="704612" cy="40243"/>
          </a:xfrm>
          <a:prstGeom prst="rect">
            <a:avLst/>
          </a:prstGeom>
          <a:solidFill>
            <a:srgbClr val="B8B7E0"/>
          </a:solidFill>
          <a:ln/>
        </p:spPr>
      </p:sp>
      <p:sp>
        <p:nvSpPr>
          <p:cNvPr id="24" name="Shape 20"/>
          <p:cNvSpPr/>
          <p:nvPr/>
        </p:nvSpPr>
        <p:spPr>
          <a:xfrm>
            <a:off x="6316742" y="6360200"/>
            <a:ext cx="452914" cy="452914"/>
          </a:xfrm>
          <a:prstGeom prst="roundRect">
            <a:avLst>
              <a:gd name="adj" fmla="val 26670"/>
            </a:avLst>
          </a:prstGeom>
          <a:solidFill>
            <a:srgbClr val="DED6FF"/>
          </a:solidFill>
          <a:ln/>
        </p:spPr>
      </p:sp>
      <p:sp>
        <p:nvSpPr>
          <p:cNvPr id="25" name="Text 21"/>
          <p:cNvSpPr/>
          <p:nvPr/>
        </p:nvSpPr>
        <p:spPr>
          <a:xfrm>
            <a:off x="6454854" y="6397943"/>
            <a:ext cx="176689" cy="37742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72"/>
              </a:lnSpc>
              <a:buNone/>
            </a:pPr>
            <a:r>
              <a:rPr lang="en-US" sz="2378" dirty="0">
                <a:solidFill>
                  <a:srgbClr val="5955EB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4</a:t>
            </a:r>
            <a:endParaRPr lang="en-US" sz="2378" dirty="0"/>
          </a:p>
        </p:txBody>
      </p:sp>
      <p:sp>
        <p:nvSpPr>
          <p:cNvPr id="26" name="Text 22"/>
          <p:cNvSpPr/>
          <p:nvPr/>
        </p:nvSpPr>
        <p:spPr>
          <a:xfrm>
            <a:off x="7650361" y="6404134"/>
            <a:ext cx="2826068" cy="3145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77"/>
              </a:lnSpc>
              <a:buNone/>
            </a:pPr>
            <a:r>
              <a:rPr lang="en-US" sz="1982" dirty="0">
                <a:solidFill>
                  <a:srgbClr val="5955EB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Real-time Monitoring</a:t>
            </a:r>
            <a:endParaRPr lang="en-US" sz="1982" dirty="0"/>
          </a:p>
        </p:txBody>
      </p:sp>
      <p:sp>
        <p:nvSpPr>
          <p:cNvPr id="27" name="Text 23"/>
          <p:cNvSpPr/>
          <p:nvPr/>
        </p:nvSpPr>
        <p:spPr>
          <a:xfrm>
            <a:off x="7650361" y="6839426"/>
            <a:ext cx="6225183" cy="32206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536"/>
              </a:lnSpc>
              <a:buNone/>
            </a:pPr>
            <a:r>
              <a:rPr lang="en-US" sz="1585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Continuously monitor transactions for fraud alerts</a:t>
            </a:r>
            <a:endParaRPr lang="en-US" sz="1585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sp>
        <p:nvSpPr>
          <p:cNvPr id="4" name="Text 2"/>
          <p:cNvSpPr/>
          <p:nvPr/>
        </p:nvSpPr>
        <p:spPr>
          <a:xfrm>
            <a:off x="4877991" y="518041"/>
            <a:ext cx="4874300" cy="58816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4631"/>
              </a:lnSpc>
              <a:buNone/>
            </a:pPr>
            <a:r>
              <a:rPr lang="en-US" sz="3705" dirty="0">
                <a:solidFill>
                  <a:srgbClr val="5955EB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Predictive Modeling</a:t>
            </a:r>
            <a:endParaRPr lang="en-US" sz="3705" dirty="0"/>
          </a:p>
        </p:txBody>
      </p:sp>
      <p:sp>
        <p:nvSpPr>
          <p:cNvPr id="5" name="Text 3"/>
          <p:cNvSpPr/>
          <p:nvPr/>
        </p:nvSpPr>
        <p:spPr>
          <a:xfrm>
            <a:off x="2845118" y="1576626"/>
            <a:ext cx="2352675" cy="2940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316"/>
              </a:lnSpc>
              <a:buNone/>
            </a:pPr>
            <a:r>
              <a:rPr lang="en-US" sz="1853" dirty="0">
                <a:solidFill>
                  <a:srgbClr val="5955EB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Logistic Regression</a:t>
            </a:r>
            <a:endParaRPr lang="en-US" sz="1853" dirty="0"/>
          </a:p>
        </p:txBody>
      </p:sp>
      <p:sp>
        <p:nvSpPr>
          <p:cNvPr id="6" name="Text 4"/>
          <p:cNvSpPr/>
          <p:nvPr/>
        </p:nvSpPr>
        <p:spPr>
          <a:xfrm>
            <a:off x="2845118" y="2058829"/>
            <a:ext cx="2673668" cy="60221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371"/>
              </a:lnSpc>
              <a:buNone/>
            </a:pPr>
            <a:r>
              <a:rPr lang="en-US" sz="1482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Predicts fraud probability using transaction data</a:t>
            </a:r>
            <a:endParaRPr lang="en-US" sz="1482" dirty="0"/>
          </a:p>
        </p:txBody>
      </p:sp>
      <p:sp>
        <p:nvSpPr>
          <p:cNvPr id="7" name="Shape 5"/>
          <p:cNvSpPr/>
          <p:nvPr/>
        </p:nvSpPr>
        <p:spPr>
          <a:xfrm>
            <a:off x="2845118" y="2872740"/>
            <a:ext cx="2673668" cy="1443633"/>
          </a:xfrm>
          <a:prstGeom prst="roundRect">
            <a:avLst>
              <a:gd name="adj" fmla="val 7823"/>
            </a:avLst>
          </a:prstGeom>
          <a:solidFill>
            <a:srgbClr val="BCBBF7"/>
          </a:solidFill>
          <a:ln/>
        </p:spPr>
      </p:sp>
      <p:sp>
        <p:nvSpPr>
          <p:cNvPr id="8" name="Text 6"/>
          <p:cNvSpPr/>
          <p:nvPr/>
        </p:nvSpPr>
        <p:spPr>
          <a:xfrm>
            <a:off x="3033236" y="3089077"/>
            <a:ext cx="2297430" cy="96393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1897"/>
              </a:lnSpc>
              <a:buNone/>
            </a:pPr>
            <a:r>
              <a:rPr lang="en-US" sz="1186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accuracy score of the Logistic Regression model is 0.9778 and the F1 Score is 0.55075.</a:t>
            </a:r>
            <a:endParaRPr lang="en-US" sz="1186" dirty="0"/>
          </a:p>
        </p:txBody>
      </p:sp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5118" y="4528066"/>
            <a:ext cx="2673668" cy="2501384"/>
          </a:xfrm>
          <a:prstGeom prst="rect">
            <a:avLst/>
          </a:prstGeom>
        </p:spPr>
      </p:pic>
      <p:sp>
        <p:nvSpPr>
          <p:cNvPr id="10" name="Text 7"/>
          <p:cNvSpPr/>
          <p:nvPr/>
        </p:nvSpPr>
        <p:spPr>
          <a:xfrm>
            <a:off x="2845118" y="7241143"/>
            <a:ext cx="2673668" cy="30110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371"/>
              </a:lnSpc>
              <a:buNone/>
            </a:pPr>
            <a:endParaRPr lang="en-US" sz="1482" dirty="0"/>
          </a:p>
        </p:txBody>
      </p:sp>
      <p:sp>
        <p:nvSpPr>
          <p:cNvPr id="11" name="Text 8"/>
          <p:cNvSpPr/>
          <p:nvPr/>
        </p:nvSpPr>
        <p:spPr>
          <a:xfrm>
            <a:off x="5985510" y="1576626"/>
            <a:ext cx="2352675" cy="2940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316"/>
              </a:lnSpc>
              <a:buNone/>
            </a:pPr>
            <a:r>
              <a:rPr lang="en-US" sz="1853" dirty="0">
                <a:solidFill>
                  <a:srgbClr val="5955EB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Random Forest</a:t>
            </a:r>
            <a:endParaRPr lang="en-US" sz="1853" dirty="0"/>
          </a:p>
        </p:txBody>
      </p:sp>
      <p:sp>
        <p:nvSpPr>
          <p:cNvPr id="12" name="Text 9"/>
          <p:cNvSpPr/>
          <p:nvPr/>
        </p:nvSpPr>
        <p:spPr>
          <a:xfrm>
            <a:off x="5985510" y="2058829"/>
            <a:ext cx="2673668" cy="60221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371"/>
              </a:lnSpc>
              <a:buNone/>
            </a:pPr>
            <a:r>
              <a:rPr lang="en-US" sz="1482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Ensemble method to detect complex fraud patterns</a:t>
            </a:r>
            <a:endParaRPr lang="en-US" sz="1482" dirty="0"/>
          </a:p>
        </p:txBody>
      </p:sp>
      <p:sp>
        <p:nvSpPr>
          <p:cNvPr id="13" name="Shape 10"/>
          <p:cNvSpPr/>
          <p:nvPr/>
        </p:nvSpPr>
        <p:spPr>
          <a:xfrm>
            <a:off x="5985510" y="2872740"/>
            <a:ext cx="2673668" cy="1443633"/>
          </a:xfrm>
          <a:prstGeom prst="roundRect">
            <a:avLst>
              <a:gd name="adj" fmla="val 7823"/>
            </a:avLst>
          </a:prstGeom>
          <a:solidFill>
            <a:srgbClr val="BCBBF7"/>
          </a:solidFill>
          <a:ln/>
        </p:spPr>
      </p:sp>
      <p:sp>
        <p:nvSpPr>
          <p:cNvPr id="14" name="Text 11"/>
          <p:cNvSpPr/>
          <p:nvPr/>
        </p:nvSpPr>
        <p:spPr>
          <a:xfrm>
            <a:off x="6173629" y="3089077"/>
            <a:ext cx="2297430" cy="96393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1897"/>
              </a:lnSpc>
              <a:buNone/>
            </a:pPr>
            <a:r>
              <a:rPr lang="en-US" sz="1186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accuracy score of the Random Forest Classifier model is 0.9995 and the F1 Score is 0.9257</a:t>
            </a:r>
            <a:endParaRPr lang="en-US" sz="1186" dirty="0"/>
          </a:p>
        </p:txBody>
      </p:sp>
      <p:sp>
        <p:nvSpPr>
          <p:cNvPr id="15" name="Text 12"/>
          <p:cNvSpPr/>
          <p:nvPr/>
        </p:nvSpPr>
        <p:spPr>
          <a:xfrm>
            <a:off x="5985510" y="4528066"/>
            <a:ext cx="2673668" cy="30110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371"/>
              </a:lnSpc>
              <a:buNone/>
            </a:pPr>
            <a:r>
              <a:rPr lang="en-US" sz="1482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.</a:t>
            </a:r>
            <a:endParaRPr lang="en-US" sz="1482" dirty="0"/>
          </a:p>
        </p:txBody>
      </p:sp>
      <p:pic>
        <p:nvPicPr>
          <p:cNvPr id="1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5510" y="5040868"/>
            <a:ext cx="2673668" cy="2090618"/>
          </a:xfrm>
          <a:prstGeom prst="rect">
            <a:avLst/>
          </a:prstGeom>
        </p:spPr>
      </p:pic>
      <p:sp>
        <p:nvSpPr>
          <p:cNvPr id="17" name="Text 13"/>
          <p:cNvSpPr/>
          <p:nvPr/>
        </p:nvSpPr>
        <p:spPr>
          <a:xfrm>
            <a:off x="9125903" y="1576626"/>
            <a:ext cx="2673668" cy="58816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316"/>
              </a:lnSpc>
              <a:buNone/>
            </a:pPr>
            <a:r>
              <a:rPr lang="en-US" sz="1853" dirty="0">
                <a:solidFill>
                  <a:srgbClr val="5955EB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Grid Search Logistic Regression</a:t>
            </a:r>
            <a:endParaRPr lang="en-US" sz="1853" dirty="0"/>
          </a:p>
        </p:txBody>
      </p:sp>
      <p:sp>
        <p:nvSpPr>
          <p:cNvPr id="18" name="Text 14"/>
          <p:cNvSpPr/>
          <p:nvPr/>
        </p:nvSpPr>
        <p:spPr>
          <a:xfrm>
            <a:off x="9125903" y="2352913"/>
            <a:ext cx="2673668" cy="60221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371"/>
              </a:lnSpc>
              <a:buNone/>
            </a:pPr>
            <a:r>
              <a:rPr lang="en-US" sz="1482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Gradient boosting algorithm for high accuracy</a:t>
            </a:r>
            <a:endParaRPr lang="en-US" sz="1482" dirty="0"/>
          </a:p>
        </p:txBody>
      </p:sp>
      <p:sp>
        <p:nvSpPr>
          <p:cNvPr id="19" name="Shape 15"/>
          <p:cNvSpPr/>
          <p:nvPr/>
        </p:nvSpPr>
        <p:spPr>
          <a:xfrm>
            <a:off x="9125903" y="3166824"/>
            <a:ext cx="2673668" cy="1443633"/>
          </a:xfrm>
          <a:prstGeom prst="roundRect">
            <a:avLst>
              <a:gd name="adj" fmla="val 7823"/>
            </a:avLst>
          </a:prstGeom>
          <a:solidFill>
            <a:srgbClr val="BCBBF7"/>
          </a:solidFill>
          <a:ln/>
        </p:spPr>
      </p:sp>
      <p:sp>
        <p:nvSpPr>
          <p:cNvPr id="20" name="Text 16"/>
          <p:cNvSpPr/>
          <p:nvPr/>
        </p:nvSpPr>
        <p:spPr>
          <a:xfrm>
            <a:off x="9314021" y="3383161"/>
            <a:ext cx="2297430" cy="96393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1897"/>
              </a:lnSpc>
              <a:buNone/>
            </a:pPr>
            <a:r>
              <a:rPr lang="en-US" sz="1186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accuracy score of the Grid Search based Logistic Regression model is 0.9695 and the F1 Score is 0.5327</a:t>
            </a:r>
            <a:endParaRPr lang="en-US" sz="1186" dirty="0"/>
          </a:p>
        </p:txBody>
      </p:sp>
      <p:pic>
        <p:nvPicPr>
          <p:cNvPr id="2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25903" y="4822150"/>
            <a:ext cx="2673668" cy="222658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sp>
        <p:nvSpPr>
          <p:cNvPr id="4" name="Text 2"/>
          <p:cNvSpPr/>
          <p:nvPr/>
        </p:nvSpPr>
        <p:spPr>
          <a:xfrm>
            <a:off x="3145869" y="483989"/>
            <a:ext cx="7204948" cy="43886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456"/>
              </a:lnSpc>
              <a:buNone/>
            </a:pPr>
            <a:r>
              <a:rPr lang="en-US" sz="2765" dirty="0">
                <a:solidFill>
                  <a:srgbClr val="5955EB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Boosting Techniques to tune the Models</a:t>
            </a:r>
            <a:endParaRPr lang="en-US" sz="2765" dirty="0"/>
          </a:p>
        </p:txBody>
      </p:sp>
      <p:sp>
        <p:nvSpPr>
          <p:cNvPr id="5" name="Text 3"/>
          <p:cNvSpPr/>
          <p:nvPr/>
        </p:nvSpPr>
        <p:spPr>
          <a:xfrm>
            <a:off x="3145869" y="1295757"/>
            <a:ext cx="2194322" cy="27420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60"/>
              </a:lnSpc>
              <a:buNone/>
            </a:pPr>
            <a:r>
              <a:rPr lang="en-US" sz="1728" dirty="0">
                <a:solidFill>
                  <a:srgbClr val="5955EB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XGBoost</a:t>
            </a:r>
            <a:endParaRPr lang="en-US" sz="1728" dirty="0"/>
          </a:p>
        </p:txBody>
      </p:sp>
      <p:sp>
        <p:nvSpPr>
          <p:cNvPr id="6" name="Text 4"/>
          <p:cNvSpPr/>
          <p:nvPr/>
        </p:nvSpPr>
        <p:spPr>
          <a:xfrm>
            <a:off x="3145869" y="1745456"/>
            <a:ext cx="3955137" cy="5614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212"/>
              </a:lnSpc>
              <a:buNone/>
            </a:pPr>
            <a:r>
              <a:rPr lang="en-US" sz="1382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 Hyperparameter which predicts fraud probability using transaction data</a:t>
            </a:r>
            <a:endParaRPr lang="en-US" sz="1382" dirty="0"/>
          </a:p>
        </p:txBody>
      </p:sp>
      <p:sp>
        <p:nvSpPr>
          <p:cNvPr id="7" name="Shape 5"/>
          <p:cNvSpPr/>
          <p:nvPr/>
        </p:nvSpPr>
        <p:spPr>
          <a:xfrm>
            <a:off x="3145869" y="2504361"/>
            <a:ext cx="3955137" cy="896898"/>
          </a:xfrm>
          <a:prstGeom prst="roundRect">
            <a:avLst>
              <a:gd name="adj" fmla="val 11744"/>
            </a:avLst>
          </a:prstGeom>
          <a:solidFill>
            <a:srgbClr val="BCBBF7"/>
          </a:solidFill>
          <a:ln/>
        </p:spPr>
      </p:sp>
      <p:sp>
        <p:nvSpPr>
          <p:cNvPr id="8" name="Text 6"/>
          <p:cNvSpPr/>
          <p:nvPr/>
        </p:nvSpPr>
        <p:spPr>
          <a:xfrm>
            <a:off x="3321368" y="2706053"/>
            <a:ext cx="3604141" cy="44958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1769"/>
              </a:lnSpc>
              <a:buNone/>
            </a:pPr>
            <a:r>
              <a:rPr lang="en-US" sz="1106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accuracy score of the Xgboosting Classifier model is 0.9994 and the F1 Score is 0.9153.</a:t>
            </a:r>
            <a:endParaRPr lang="en-US" sz="1106" dirty="0"/>
          </a:p>
        </p:txBody>
      </p:sp>
      <p:sp>
        <p:nvSpPr>
          <p:cNvPr id="9" name="Text 7"/>
          <p:cNvSpPr/>
          <p:nvPr/>
        </p:nvSpPr>
        <p:spPr>
          <a:xfrm>
            <a:off x="3145869" y="3598664"/>
            <a:ext cx="3955137" cy="22479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1769"/>
              </a:lnSpc>
              <a:buNone/>
            </a:pPr>
            <a:r>
              <a:rPr lang="en-US" sz="1106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.</a:t>
            </a:r>
            <a:endParaRPr lang="en-US" sz="1106" dirty="0"/>
          </a:p>
        </p:txBody>
      </p:sp>
      <p:pic>
        <p:nvPicPr>
          <p:cNvPr id="10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5869" y="4020860"/>
            <a:ext cx="3955137" cy="3088719"/>
          </a:xfrm>
          <a:prstGeom prst="rect">
            <a:avLst/>
          </a:prstGeom>
        </p:spPr>
      </p:pic>
      <p:sp>
        <p:nvSpPr>
          <p:cNvPr id="11" name="Text 8"/>
          <p:cNvSpPr/>
          <p:nvPr/>
        </p:nvSpPr>
        <p:spPr>
          <a:xfrm>
            <a:off x="3145869" y="7306985"/>
            <a:ext cx="3955137" cy="2807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12"/>
              </a:lnSpc>
              <a:buNone/>
            </a:pPr>
            <a:endParaRPr lang="en-US" sz="1382" dirty="0"/>
          </a:p>
        </p:txBody>
      </p:sp>
      <p:sp>
        <p:nvSpPr>
          <p:cNvPr id="12" name="Text 9"/>
          <p:cNvSpPr/>
          <p:nvPr/>
        </p:nvSpPr>
        <p:spPr>
          <a:xfrm>
            <a:off x="7536775" y="1295757"/>
            <a:ext cx="2194322" cy="27420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60"/>
              </a:lnSpc>
              <a:buNone/>
            </a:pPr>
            <a:r>
              <a:rPr lang="en-US" sz="1728" dirty="0">
                <a:solidFill>
                  <a:srgbClr val="5955EB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Categorical Boost</a:t>
            </a:r>
            <a:endParaRPr lang="en-US" sz="1728" dirty="0"/>
          </a:p>
        </p:txBody>
      </p:sp>
      <p:sp>
        <p:nvSpPr>
          <p:cNvPr id="13" name="Text 10"/>
          <p:cNvSpPr/>
          <p:nvPr/>
        </p:nvSpPr>
        <p:spPr>
          <a:xfrm>
            <a:off x="7536775" y="1745456"/>
            <a:ext cx="3955137" cy="5614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212"/>
              </a:lnSpc>
              <a:buNone/>
            </a:pPr>
            <a:r>
              <a:rPr lang="en-US" sz="1382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Ensemble method to detect complex fraud patterns</a:t>
            </a:r>
            <a:endParaRPr lang="en-US" sz="1382" dirty="0"/>
          </a:p>
        </p:txBody>
      </p:sp>
      <p:sp>
        <p:nvSpPr>
          <p:cNvPr id="14" name="Shape 11"/>
          <p:cNvSpPr/>
          <p:nvPr/>
        </p:nvSpPr>
        <p:spPr>
          <a:xfrm>
            <a:off x="7536775" y="2504361"/>
            <a:ext cx="3955137" cy="896898"/>
          </a:xfrm>
          <a:prstGeom prst="roundRect">
            <a:avLst>
              <a:gd name="adj" fmla="val 11744"/>
            </a:avLst>
          </a:prstGeom>
          <a:solidFill>
            <a:srgbClr val="BCBBF7"/>
          </a:solidFill>
          <a:ln/>
        </p:spPr>
      </p:sp>
      <p:sp>
        <p:nvSpPr>
          <p:cNvPr id="15" name="Text 12"/>
          <p:cNvSpPr/>
          <p:nvPr/>
        </p:nvSpPr>
        <p:spPr>
          <a:xfrm>
            <a:off x="7712273" y="2706053"/>
            <a:ext cx="3604141" cy="44958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1769"/>
              </a:lnSpc>
              <a:buNone/>
            </a:pPr>
            <a:r>
              <a:rPr lang="en-US" sz="1106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accuracy score of the Catboost Boosting Classifier model is 0.9991 and the F1 Score is 0.8769.</a:t>
            </a:r>
            <a:endParaRPr lang="en-US" sz="1106" dirty="0"/>
          </a:p>
        </p:txBody>
      </p:sp>
      <p:sp>
        <p:nvSpPr>
          <p:cNvPr id="16" name="Text 13"/>
          <p:cNvSpPr/>
          <p:nvPr/>
        </p:nvSpPr>
        <p:spPr>
          <a:xfrm>
            <a:off x="7536775" y="3598664"/>
            <a:ext cx="3955137" cy="22479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1769"/>
              </a:lnSpc>
              <a:buNone/>
            </a:pPr>
            <a:r>
              <a:rPr lang="en-US" sz="1106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.</a:t>
            </a:r>
            <a:endParaRPr lang="en-US" sz="1106" dirty="0"/>
          </a:p>
        </p:txBody>
      </p:sp>
      <p:pic>
        <p:nvPicPr>
          <p:cNvPr id="1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6775" y="4020860"/>
            <a:ext cx="3955137" cy="30657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20" y="0"/>
            <a:ext cx="5486400" cy="8229600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034" y="2075378"/>
            <a:ext cx="4930973" cy="4078724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319599" y="1750219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5955EB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Evaluation Metrics</a:t>
            </a:r>
            <a:endParaRPr lang="en-US" sz="4374" dirty="0"/>
          </a:p>
        </p:txBody>
      </p:sp>
      <p:sp>
        <p:nvSpPr>
          <p:cNvPr id="7" name="Shape 3"/>
          <p:cNvSpPr/>
          <p:nvPr/>
        </p:nvSpPr>
        <p:spPr>
          <a:xfrm>
            <a:off x="6319599" y="2951440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DED6FF"/>
          </a:solidFill>
          <a:ln/>
        </p:spPr>
      </p:sp>
      <p:sp>
        <p:nvSpPr>
          <p:cNvPr id="8" name="Text 4"/>
          <p:cNvSpPr/>
          <p:nvPr/>
        </p:nvSpPr>
        <p:spPr>
          <a:xfrm>
            <a:off x="6495217" y="2993112"/>
            <a:ext cx="148709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5955EB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</a:t>
            </a:r>
            <a:endParaRPr lang="en-US" sz="2624" dirty="0"/>
          </a:p>
        </p:txBody>
      </p:sp>
      <p:sp>
        <p:nvSpPr>
          <p:cNvPr id="9" name="Text 5"/>
          <p:cNvSpPr/>
          <p:nvPr/>
        </p:nvSpPr>
        <p:spPr>
          <a:xfrm>
            <a:off x="7041713" y="3027759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5955EB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Accuracy</a:t>
            </a:r>
            <a:endParaRPr lang="en-US" sz="2187" dirty="0"/>
          </a:p>
        </p:txBody>
      </p:sp>
      <p:sp>
        <p:nvSpPr>
          <p:cNvPr id="10" name="Text 6"/>
          <p:cNvSpPr/>
          <p:nvPr/>
        </p:nvSpPr>
        <p:spPr>
          <a:xfrm>
            <a:off x="7041713" y="3508177"/>
            <a:ext cx="6755487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Overall correctness of fraud predictions</a:t>
            </a:r>
            <a:endParaRPr lang="en-US" sz="1750" dirty="0"/>
          </a:p>
        </p:txBody>
      </p:sp>
      <p:sp>
        <p:nvSpPr>
          <p:cNvPr id="11" name="Shape 7"/>
          <p:cNvSpPr/>
          <p:nvPr/>
        </p:nvSpPr>
        <p:spPr>
          <a:xfrm>
            <a:off x="6319599" y="4259342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DED6FF"/>
          </a:solidFill>
          <a:ln/>
        </p:spPr>
      </p:sp>
      <p:sp>
        <p:nvSpPr>
          <p:cNvPr id="12" name="Text 8"/>
          <p:cNvSpPr/>
          <p:nvPr/>
        </p:nvSpPr>
        <p:spPr>
          <a:xfrm>
            <a:off x="6466880" y="4301014"/>
            <a:ext cx="205383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5955EB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2</a:t>
            </a:r>
            <a:endParaRPr lang="en-US" sz="2624" dirty="0"/>
          </a:p>
        </p:txBody>
      </p:sp>
      <p:sp>
        <p:nvSpPr>
          <p:cNvPr id="13" name="Text 9"/>
          <p:cNvSpPr/>
          <p:nvPr/>
        </p:nvSpPr>
        <p:spPr>
          <a:xfrm>
            <a:off x="7041713" y="4335661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5955EB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F1 Score</a:t>
            </a:r>
            <a:endParaRPr lang="en-US" sz="2187" dirty="0"/>
          </a:p>
        </p:txBody>
      </p:sp>
      <p:sp>
        <p:nvSpPr>
          <p:cNvPr id="14" name="Text 10"/>
          <p:cNvSpPr/>
          <p:nvPr/>
        </p:nvSpPr>
        <p:spPr>
          <a:xfrm>
            <a:off x="7041713" y="4816078"/>
            <a:ext cx="6755487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Harmonic mean of precision and recall</a:t>
            </a:r>
            <a:endParaRPr lang="en-US" sz="1750" dirty="0"/>
          </a:p>
        </p:txBody>
      </p:sp>
      <p:sp>
        <p:nvSpPr>
          <p:cNvPr id="15" name="Shape 11"/>
          <p:cNvSpPr/>
          <p:nvPr/>
        </p:nvSpPr>
        <p:spPr>
          <a:xfrm>
            <a:off x="6319599" y="5567243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DED6FF"/>
          </a:solidFill>
          <a:ln/>
        </p:spPr>
      </p:sp>
      <p:sp>
        <p:nvSpPr>
          <p:cNvPr id="16" name="Text 12"/>
          <p:cNvSpPr/>
          <p:nvPr/>
        </p:nvSpPr>
        <p:spPr>
          <a:xfrm>
            <a:off x="6466880" y="5608915"/>
            <a:ext cx="205383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5955EB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</a:t>
            </a:r>
            <a:endParaRPr lang="en-US" sz="2624" dirty="0"/>
          </a:p>
        </p:txBody>
      </p:sp>
      <p:sp>
        <p:nvSpPr>
          <p:cNvPr id="17" name="Text 13"/>
          <p:cNvSpPr/>
          <p:nvPr/>
        </p:nvSpPr>
        <p:spPr>
          <a:xfrm>
            <a:off x="7041713" y="5643563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5955EB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ROC-AUC</a:t>
            </a:r>
            <a:endParaRPr lang="en-US" sz="2187" dirty="0"/>
          </a:p>
        </p:txBody>
      </p:sp>
      <p:sp>
        <p:nvSpPr>
          <p:cNvPr id="18" name="Text 14"/>
          <p:cNvSpPr/>
          <p:nvPr/>
        </p:nvSpPr>
        <p:spPr>
          <a:xfrm>
            <a:off x="7041713" y="6123980"/>
            <a:ext cx="6755487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Measure of model's discrimination ability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80420" y="0"/>
            <a:ext cx="36576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3199" y="1432322"/>
            <a:ext cx="5802035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5955EB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Handling Imbalance</a:t>
            </a:r>
            <a:endParaRPr lang="en-US" sz="4374" dirty="0"/>
          </a:p>
        </p:txBody>
      </p:sp>
      <p:sp>
        <p:nvSpPr>
          <p:cNvPr id="6" name="Shape 3"/>
          <p:cNvSpPr/>
          <p:nvPr/>
        </p:nvSpPr>
        <p:spPr>
          <a:xfrm>
            <a:off x="833199" y="2459950"/>
            <a:ext cx="4542115" cy="1635562"/>
          </a:xfrm>
          <a:prstGeom prst="roundRect">
            <a:avLst>
              <a:gd name="adj" fmla="val 8151"/>
            </a:avLst>
          </a:prstGeom>
          <a:solidFill>
            <a:srgbClr val="DED6FF"/>
          </a:solidFill>
          <a:ln/>
        </p:spPr>
      </p:sp>
      <p:sp>
        <p:nvSpPr>
          <p:cNvPr id="7" name="Text 4"/>
          <p:cNvSpPr/>
          <p:nvPr/>
        </p:nvSpPr>
        <p:spPr>
          <a:xfrm>
            <a:off x="1055370" y="2682121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5955EB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Oversampling</a:t>
            </a: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1055370" y="3162538"/>
            <a:ext cx="4097774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Generate synthetic samples of minority class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5597485" y="2459950"/>
            <a:ext cx="4542115" cy="1635562"/>
          </a:xfrm>
          <a:prstGeom prst="roundRect">
            <a:avLst>
              <a:gd name="adj" fmla="val 8151"/>
            </a:avLst>
          </a:prstGeom>
          <a:solidFill>
            <a:srgbClr val="DED6FF"/>
          </a:solidFill>
          <a:ln/>
        </p:spPr>
      </p:sp>
      <p:sp>
        <p:nvSpPr>
          <p:cNvPr id="10" name="Text 7"/>
          <p:cNvSpPr/>
          <p:nvPr/>
        </p:nvSpPr>
        <p:spPr>
          <a:xfrm>
            <a:off x="5819656" y="2682121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5955EB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Undersampling</a:t>
            </a:r>
            <a:endParaRPr lang="en-US" sz="2187" dirty="0"/>
          </a:p>
        </p:txBody>
      </p:sp>
      <p:sp>
        <p:nvSpPr>
          <p:cNvPr id="11" name="Text 8"/>
          <p:cNvSpPr/>
          <p:nvPr/>
        </p:nvSpPr>
        <p:spPr>
          <a:xfrm>
            <a:off x="5819656" y="3162538"/>
            <a:ext cx="4097774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Remove majority class samples strategically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833199" y="4317683"/>
            <a:ext cx="9306401" cy="2479596"/>
          </a:xfrm>
          <a:prstGeom prst="roundRect">
            <a:avLst>
              <a:gd name="adj" fmla="val 5377"/>
            </a:avLst>
          </a:prstGeom>
          <a:solidFill>
            <a:srgbClr val="DED6FF"/>
          </a:solidFill>
          <a:ln/>
        </p:spPr>
      </p:sp>
      <p:sp>
        <p:nvSpPr>
          <p:cNvPr id="13" name="Text 10"/>
          <p:cNvSpPr/>
          <p:nvPr/>
        </p:nvSpPr>
        <p:spPr>
          <a:xfrm>
            <a:off x="1055370" y="4539853"/>
            <a:ext cx="6345317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5955EB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SMOTE (Synthetic Minority Over-sampling)</a:t>
            </a:r>
            <a:endParaRPr lang="en-US" sz="2187" dirty="0"/>
          </a:p>
        </p:txBody>
      </p:sp>
      <p:sp>
        <p:nvSpPr>
          <p:cNvPr id="14" name="Text 11"/>
          <p:cNvSpPr/>
          <p:nvPr/>
        </p:nvSpPr>
        <p:spPr>
          <a:xfrm>
            <a:off x="1055370" y="5020270"/>
            <a:ext cx="8862060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SMOTE helps to balance the distribution of such imbalanced data by creating data points for the minority class.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1055370" y="5864304"/>
            <a:ext cx="8862060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SMOTE also reduces the chance of overfitting while simultaneously increasing the size of the data set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80420" y="0"/>
            <a:ext cx="36576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3199" y="690324"/>
            <a:ext cx="7253883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5955EB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Optimization Techniques</a:t>
            </a:r>
            <a:endParaRPr lang="en-US" sz="4374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199" y="1717953"/>
            <a:ext cx="1110972" cy="226635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2277428" y="1940123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5955EB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Grid Search</a:t>
            </a:r>
            <a:endParaRPr lang="en-US" sz="2187" dirty="0"/>
          </a:p>
        </p:txBody>
      </p:sp>
      <p:sp>
        <p:nvSpPr>
          <p:cNvPr id="8" name="Text 4"/>
          <p:cNvSpPr/>
          <p:nvPr/>
        </p:nvSpPr>
        <p:spPr>
          <a:xfrm>
            <a:off x="2277428" y="2420541"/>
            <a:ext cx="786217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Exhaustive search for optimal parameters</a:t>
            </a:r>
            <a:endParaRPr lang="en-US" sz="1750" dirty="0"/>
          </a:p>
        </p:txBody>
      </p:sp>
      <p:sp>
        <p:nvSpPr>
          <p:cNvPr id="9" name="Text 5"/>
          <p:cNvSpPr/>
          <p:nvPr/>
        </p:nvSpPr>
        <p:spPr>
          <a:xfrm>
            <a:off x="2277428" y="2909173"/>
            <a:ext cx="7862173" cy="8529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239"/>
              </a:lnSpc>
              <a:buNone/>
            </a:pPr>
            <a:r>
              <a:rPr lang="en-US" sz="14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Grid search is a popular machine learning technique that goes through different values of parameters and then selects the best out of them. It is a hyperparameter tuning technique that is used to find the best parameter for a specific model.</a:t>
            </a:r>
            <a:endParaRPr lang="en-US" sz="140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3199" y="3984308"/>
            <a:ext cx="1110972" cy="1777484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2277428" y="4206478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5955EB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Regularization</a:t>
            </a:r>
            <a:endParaRPr lang="en-US" sz="2187" dirty="0"/>
          </a:p>
        </p:txBody>
      </p:sp>
      <p:sp>
        <p:nvSpPr>
          <p:cNvPr id="12" name="Text 7"/>
          <p:cNvSpPr/>
          <p:nvPr/>
        </p:nvSpPr>
        <p:spPr>
          <a:xfrm>
            <a:off x="2277428" y="4686895"/>
            <a:ext cx="786217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L1 and L2 regularization prevents overfitting and improve generalization</a:t>
            </a:r>
            <a:endParaRPr lang="en-US" sz="175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3199" y="5761792"/>
            <a:ext cx="1110972" cy="1777484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2277428" y="5983962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5955EB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Ensemble Methods</a:t>
            </a:r>
            <a:endParaRPr lang="en-US" sz="2187" dirty="0"/>
          </a:p>
        </p:txBody>
      </p:sp>
      <p:sp>
        <p:nvSpPr>
          <p:cNvPr id="15" name="Text 9"/>
          <p:cNvSpPr/>
          <p:nvPr/>
        </p:nvSpPr>
        <p:spPr>
          <a:xfrm>
            <a:off x="2277428" y="6464379"/>
            <a:ext cx="786217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Combine multiple models for better performance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32696"/>
          </a:xfrm>
          <a:prstGeom prst="rect">
            <a:avLst/>
          </a:prstGeom>
          <a:solidFill>
            <a:srgbClr val="FBFAFF"/>
          </a:solidFill>
          <a:ln/>
        </p:spPr>
      </p:sp>
      <p:sp>
        <p:nvSpPr>
          <p:cNvPr id="4" name="Text 2"/>
          <p:cNvSpPr/>
          <p:nvPr/>
        </p:nvSpPr>
        <p:spPr>
          <a:xfrm>
            <a:off x="2439710" y="564475"/>
            <a:ext cx="5131951" cy="64139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051"/>
              </a:lnSpc>
              <a:buNone/>
            </a:pPr>
            <a:r>
              <a:rPr lang="en-US" sz="4041" dirty="0">
                <a:solidFill>
                  <a:srgbClr val="5955EB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Model Comparison</a:t>
            </a:r>
            <a:endParaRPr lang="en-US" sz="4041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5953" y="1616393"/>
            <a:ext cx="2192417" cy="1354931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2679263" y="3227903"/>
            <a:ext cx="2565916" cy="32063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526"/>
              </a:lnSpc>
              <a:buNone/>
            </a:pPr>
            <a:r>
              <a:rPr lang="en-US" sz="2020" dirty="0">
                <a:solidFill>
                  <a:srgbClr val="5955EB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Logistic Regression</a:t>
            </a:r>
            <a:endParaRPr lang="en-US" sz="2020" dirty="0"/>
          </a:p>
        </p:txBody>
      </p:sp>
      <p:sp>
        <p:nvSpPr>
          <p:cNvPr id="7" name="Text 4"/>
          <p:cNvSpPr/>
          <p:nvPr/>
        </p:nvSpPr>
        <p:spPr>
          <a:xfrm>
            <a:off x="2439710" y="3671649"/>
            <a:ext cx="3045023" cy="32837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586"/>
              </a:lnSpc>
              <a:buNone/>
            </a:pPr>
            <a:r>
              <a:rPr lang="en-US" sz="1616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Efficient for binary classification</a:t>
            </a:r>
            <a:endParaRPr lang="en-US" sz="1616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8873" y="1616393"/>
            <a:ext cx="2192417" cy="1354931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6032183" y="3227903"/>
            <a:ext cx="2565916" cy="32063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526"/>
              </a:lnSpc>
              <a:buNone/>
            </a:pPr>
            <a:r>
              <a:rPr lang="en-US" sz="2020" dirty="0">
                <a:solidFill>
                  <a:srgbClr val="5955EB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Random Forest</a:t>
            </a:r>
            <a:endParaRPr lang="en-US" sz="2020" dirty="0"/>
          </a:p>
        </p:txBody>
      </p:sp>
      <p:sp>
        <p:nvSpPr>
          <p:cNvPr id="10" name="Text 6"/>
          <p:cNvSpPr/>
          <p:nvPr/>
        </p:nvSpPr>
        <p:spPr>
          <a:xfrm>
            <a:off x="5792629" y="3671649"/>
            <a:ext cx="3045023" cy="32837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586"/>
              </a:lnSpc>
              <a:buNone/>
            </a:pPr>
            <a:r>
              <a:rPr lang="en-US" sz="1616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Robust to outliers and noise</a:t>
            </a:r>
            <a:endParaRPr lang="en-US" sz="1616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71792" y="1616393"/>
            <a:ext cx="2192417" cy="1354931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9385102" y="3227903"/>
            <a:ext cx="2565916" cy="32063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526"/>
              </a:lnSpc>
              <a:buNone/>
            </a:pPr>
            <a:r>
              <a:rPr lang="en-US" sz="2020" dirty="0">
                <a:solidFill>
                  <a:srgbClr val="5955EB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XGBoost</a:t>
            </a:r>
            <a:endParaRPr lang="en-US" sz="2020" dirty="0"/>
          </a:p>
        </p:txBody>
      </p:sp>
      <p:sp>
        <p:nvSpPr>
          <p:cNvPr id="13" name="Text 8"/>
          <p:cNvSpPr/>
          <p:nvPr/>
        </p:nvSpPr>
        <p:spPr>
          <a:xfrm>
            <a:off x="9145548" y="3671649"/>
            <a:ext cx="3045023" cy="32837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586"/>
              </a:lnSpc>
              <a:buNone/>
            </a:pPr>
            <a:r>
              <a:rPr lang="en-US" sz="1616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Highly accurate and scalable</a:t>
            </a:r>
            <a:endParaRPr lang="en-US" sz="1616" dirty="0"/>
          </a:p>
        </p:txBody>
      </p:sp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54761" y="4230886"/>
            <a:ext cx="5120640" cy="343733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543</Words>
  <Application>Microsoft Office PowerPoint</Application>
  <PresentationFormat>Custom</PresentationFormat>
  <Paragraphs>104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Libre Baskerville</vt:lpstr>
      <vt:lpstr>Open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Shruti Bhartia</cp:lastModifiedBy>
  <cp:revision>2</cp:revision>
  <dcterms:created xsi:type="dcterms:W3CDTF">2024-04-24T07:20:31Z</dcterms:created>
  <dcterms:modified xsi:type="dcterms:W3CDTF">2024-04-24T07:31:43Z</dcterms:modified>
</cp:coreProperties>
</file>